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9CD7FE-2E18-4E9A-8F0D-F71EB7644653}" type="datetimeFigureOut">
              <a:rPr lang="en-US" smtClean="0"/>
              <a:pPr/>
              <a:t>3/30/2010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2A4199-B794-42E0-B2DA-662C84290EF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2A4199-B794-42E0-B2DA-662C84290EF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D44D8EC-0586-43A2-88B9-8FBEAFD65643}" type="datetimeFigureOut">
              <a:rPr lang="en-US" smtClean="0"/>
              <a:pPr/>
              <a:t>3/30/2010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BDA0029-27E7-4FED-8B13-6EA7DC00C24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44D8EC-0586-43A2-88B9-8FBEAFD65643}" type="datetimeFigureOut">
              <a:rPr lang="en-US" smtClean="0"/>
              <a:pPr/>
              <a:t>3/30/2010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DA0029-27E7-4FED-8B13-6EA7DC00C2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44D8EC-0586-43A2-88B9-8FBEAFD65643}" type="datetimeFigureOut">
              <a:rPr lang="en-US" smtClean="0"/>
              <a:pPr/>
              <a:t>3/30/2010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DA0029-27E7-4FED-8B13-6EA7DC00C2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44D8EC-0586-43A2-88B9-8FBEAFD65643}" type="datetimeFigureOut">
              <a:rPr lang="en-US" smtClean="0"/>
              <a:pPr/>
              <a:t>3/30/2010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DA0029-27E7-4FED-8B13-6EA7DC00C24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D44D8EC-0586-43A2-88B9-8FBEAFD65643}" type="datetimeFigureOut">
              <a:rPr lang="en-US" smtClean="0"/>
              <a:pPr/>
              <a:t>3/30/2010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DA0029-27E7-4FED-8B13-6EA7DC00C24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44D8EC-0586-43A2-88B9-8FBEAFD65643}" type="datetimeFigureOut">
              <a:rPr lang="en-US" smtClean="0"/>
              <a:pPr/>
              <a:t>3/30/2010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BDA0029-27E7-4FED-8B13-6EA7DC00C24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D44D8EC-0586-43A2-88B9-8FBEAFD65643}" type="datetimeFigureOut">
              <a:rPr lang="en-US" smtClean="0"/>
              <a:pPr/>
              <a:t>3/30/2010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BDA0029-27E7-4FED-8B13-6EA7DC00C24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D44D8EC-0586-43A2-88B9-8FBEAFD65643}" type="datetimeFigureOut">
              <a:rPr lang="en-US" smtClean="0"/>
              <a:pPr/>
              <a:t>3/30/2010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BDA0029-27E7-4FED-8B13-6EA7DC00C24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D44D8EC-0586-43A2-88B9-8FBEAFD65643}" type="datetimeFigureOut">
              <a:rPr lang="en-US" smtClean="0"/>
              <a:pPr/>
              <a:t>3/30/2010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BDA0029-27E7-4FED-8B13-6EA7DC00C2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D44D8EC-0586-43A2-88B9-8FBEAFD65643}" type="datetimeFigureOut">
              <a:rPr lang="en-US" smtClean="0"/>
              <a:pPr/>
              <a:t>3/30/2010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BDA0029-27E7-4FED-8B13-6EA7DC00C24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D44D8EC-0586-43A2-88B9-8FBEAFD65643}" type="datetimeFigureOut">
              <a:rPr lang="en-US" smtClean="0"/>
              <a:pPr/>
              <a:t>3/30/2010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BDA0029-27E7-4FED-8B13-6EA7DC00C24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D44D8EC-0586-43A2-88B9-8FBEAFD65643}" type="datetimeFigureOut">
              <a:rPr lang="en-US" smtClean="0"/>
              <a:pPr/>
              <a:t>3/30/2010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BDA0029-27E7-4FED-8B13-6EA7DC00C2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90600"/>
            <a:ext cx="7772400" cy="1829761"/>
          </a:xfrm>
        </p:spPr>
        <p:txBody>
          <a:bodyPr/>
          <a:lstStyle/>
          <a:p>
            <a:pPr algn="ctr"/>
            <a:r>
              <a:rPr lang="en-US" dirty="0" smtClean="0"/>
              <a:t>Reciprocal Teaching Strategies</a:t>
            </a:r>
            <a:endParaRPr lang="en-US" dirty="0"/>
          </a:p>
        </p:txBody>
      </p:sp>
      <p:pic>
        <p:nvPicPr>
          <p:cNvPr id="1029" name="Picture 5" descr="C:\Documents and Settings\kcs user\Local Settings\Temporary Internet Files\Content.IE5\PZU177LT\MCj04361610000[1].wmf"/>
          <p:cNvPicPr>
            <a:picLocks noChangeAspect="1" noChangeArrowheads="1"/>
          </p:cNvPicPr>
          <p:nvPr/>
        </p:nvPicPr>
        <p:blipFill>
          <a:blip r:embed="rId3" cstate="print"/>
          <a:srcRect/>
          <a:stretch>
            <a:fillRect/>
          </a:stretch>
        </p:blipFill>
        <p:spPr bwMode="auto">
          <a:xfrm>
            <a:off x="2209800" y="3048000"/>
            <a:ext cx="4724400" cy="3404826"/>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b="1" dirty="0" smtClean="0"/>
              <a:t>Teacher</a:t>
            </a:r>
            <a:r>
              <a:rPr lang="en-US" dirty="0" smtClean="0"/>
              <a:t>:  Laura, please model </a:t>
            </a:r>
            <a:r>
              <a:rPr lang="en-US" b="1" dirty="0" smtClean="0"/>
              <a:t>summarize</a:t>
            </a:r>
            <a:r>
              <a:rPr lang="en-US" dirty="0" smtClean="0"/>
              <a:t> for us.</a:t>
            </a:r>
          </a:p>
          <a:p>
            <a:r>
              <a:rPr lang="en-US" b="1" dirty="0" smtClean="0"/>
              <a:t>Laura</a:t>
            </a:r>
            <a:r>
              <a:rPr lang="en-US" dirty="0" smtClean="0"/>
              <a:t>: Two boys find a dog on the beach and name him Strider and decide to share taking care of him.</a:t>
            </a:r>
          </a:p>
          <a:p>
            <a:r>
              <a:rPr lang="en-US" b="1" dirty="0" smtClean="0"/>
              <a:t>Teacher:</a:t>
            </a:r>
            <a:r>
              <a:rPr lang="en-US" dirty="0" smtClean="0"/>
              <a:t>  Who has a</a:t>
            </a:r>
            <a:r>
              <a:rPr lang="en-US" b="1" dirty="0" smtClean="0"/>
              <a:t> question </a:t>
            </a:r>
            <a:r>
              <a:rPr lang="en-US" dirty="0" smtClean="0"/>
              <a:t>to ask?</a:t>
            </a:r>
          </a:p>
          <a:p>
            <a:r>
              <a:rPr lang="en-US" b="1" dirty="0" smtClean="0"/>
              <a:t>Mel</a:t>
            </a:r>
            <a:r>
              <a:rPr lang="en-US" dirty="0" smtClean="0"/>
              <a:t>: Where will Strider live?</a:t>
            </a:r>
          </a:p>
          <a:p>
            <a:r>
              <a:rPr lang="en-US" b="1" dirty="0" smtClean="0"/>
              <a:t>Brenda</a:t>
            </a:r>
            <a:r>
              <a:rPr lang="en-US" dirty="0" smtClean="0"/>
              <a:t>: He’ll stay nights with Michael, and during school, he’ll stay in Larry’s yard, which has a fence.</a:t>
            </a:r>
          </a:p>
          <a:p>
            <a:r>
              <a:rPr lang="en-US" b="1" dirty="0" smtClean="0"/>
              <a:t>Teacher: </a:t>
            </a:r>
            <a:r>
              <a:rPr lang="en-US" dirty="0" smtClean="0"/>
              <a:t>I want to model </a:t>
            </a:r>
            <a:r>
              <a:rPr lang="en-US" b="1" dirty="0" smtClean="0"/>
              <a:t>clarify</a:t>
            </a:r>
            <a:r>
              <a:rPr lang="en-US" dirty="0" smtClean="0"/>
              <a:t> for us.  I wasn’t sure what joint custody meant on page 16, but I read on and learned that they will split the cost and each will have him part of the time.  They are really sharing him.  So joint custody must mean sharing.</a:t>
            </a:r>
          </a:p>
          <a:p>
            <a:r>
              <a:rPr lang="en-US" b="1" dirty="0" smtClean="0"/>
              <a:t>Teacher</a:t>
            </a:r>
            <a:r>
              <a:rPr lang="en-US" dirty="0" smtClean="0"/>
              <a:t>: who will model </a:t>
            </a:r>
            <a:r>
              <a:rPr lang="en-US" b="1" dirty="0" smtClean="0"/>
              <a:t>predict? </a:t>
            </a:r>
          </a:p>
          <a:p>
            <a:pPr>
              <a:buNone/>
            </a:pPr>
            <a:endParaRPr lang="en-US" b="1" dirty="0" smtClean="0"/>
          </a:p>
        </p:txBody>
      </p:sp>
      <p:sp>
        <p:nvSpPr>
          <p:cNvPr id="3" name="Title 2"/>
          <p:cNvSpPr>
            <a:spLocks noGrp="1"/>
          </p:cNvSpPr>
          <p:nvPr>
            <p:ph type="title"/>
          </p:nvPr>
        </p:nvSpPr>
        <p:spPr/>
        <p:txBody>
          <a:bodyPr>
            <a:normAutofit fontScale="90000"/>
          </a:bodyPr>
          <a:lstStyle/>
          <a:p>
            <a:r>
              <a:rPr lang="en-US" dirty="0" smtClean="0"/>
              <a:t>Example :sequenced  reciprocal teaching after reading</a:t>
            </a:r>
            <a:endParaRPr 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Jimmy</a:t>
            </a:r>
            <a:r>
              <a:rPr lang="en-US" dirty="0" smtClean="0"/>
              <a:t>:  Michael’s landlady sounds mean, so I predict that she won’t let Michael keep Strider in the house.</a:t>
            </a:r>
          </a:p>
          <a:p>
            <a:r>
              <a:rPr lang="en-US" b="1" dirty="0" smtClean="0"/>
              <a:t>Teacher:</a:t>
            </a:r>
            <a:r>
              <a:rPr lang="en-US" dirty="0" smtClean="0"/>
              <a:t> Michael’s mom thinks it’s okay, so I predict that she will let him keep Strider.</a:t>
            </a:r>
          </a:p>
          <a:p>
            <a:pPr>
              <a:buNone/>
            </a:pPr>
            <a:r>
              <a:rPr lang="en-US" dirty="0" smtClean="0"/>
              <a:t>   (The lesson continues.) </a:t>
            </a:r>
          </a:p>
          <a:p>
            <a:pPr>
              <a:buNone/>
            </a:pPr>
            <a:r>
              <a:rPr lang="en-US" dirty="0" smtClean="0"/>
              <a:t>Early in the program, you will model a strategy</a:t>
            </a:r>
          </a:p>
          <a:p>
            <a:pPr>
              <a:buNone/>
            </a:pPr>
            <a:r>
              <a:rPr lang="en-US" dirty="0" smtClean="0"/>
              <a:t>first and then have students model.  But soon</a:t>
            </a:r>
          </a:p>
          <a:p>
            <a:pPr>
              <a:buNone/>
            </a:pPr>
            <a:r>
              <a:rPr lang="en-US" dirty="0" smtClean="0"/>
              <a:t>begin to have students model first.  Later in</a:t>
            </a:r>
          </a:p>
          <a:p>
            <a:pPr>
              <a:buNone/>
            </a:pPr>
            <a:r>
              <a:rPr lang="en-US" dirty="0" smtClean="0"/>
              <a:t>the program, students should be doing most of</a:t>
            </a:r>
          </a:p>
          <a:p>
            <a:pPr>
              <a:buNone/>
            </a:pPr>
            <a:r>
              <a:rPr lang="en-US" dirty="0" smtClean="0"/>
              <a:t>the modeling.</a:t>
            </a:r>
            <a:endParaRPr lang="en-US" dirty="0"/>
          </a:p>
        </p:txBody>
      </p:sp>
      <p:sp>
        <p:nvSpPr>
          <p:cNvPr id="3" name="Title 2"/>
          <p:cNvSpPr>
            <a:spLocks noGrp="1"/>
          </p:cNvSpPr>
          <p:nvPr>
            <p:ph type="title"/>
          </p:nvPr>
        </p:nvSpPr>
        <p:spPr/>
        <p:txBody>
          <a:bodyPr/>
          <a:lstStyle/>
          <a:p>
            <a:r>
              <a:rPr lang="en-US" dirty="0" smtClean="0"/>
              <a:t>cont.</a:t>
            </a:r>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Directions:  Read each of the models.  Decide whether it is Question, Summarize, Clarify, or Predict.</a:t>
            </a:r>
          </a:p>
          <a:p>
            <a:endParaRPr lang="en-US" dirty="0" smtClean="0"/>
          </a:p>
          <a:p>
            <a:r>
              <a:rPr lang="en-US" dirty="0" smtClean="0"/>
              <a:t>1. A young girl is left alone on a island and must learn to survive.  Her only friends are animals who live on or around the island.  </a:t>
            </a:r>
          </a:p>
          <a:p>
            <a:endParaRPr lang="en-US" dirty="0" smtClean="0"/>
          </a:p>
          <a:p>
            <a:r>
              <a:rPr lang="en-US" dirty="0" smtClean="0"/>
              <a:t>2.  The girl is going to sail in the canoe to find her people.</a:t>
            </a:r>
          </a:p>
        </p:txBody>
      </p:sp>
      <p:sp>
        <p:nvSpPr>
          <p:cNvPr id="3" name="Title 2"/>
          <p:cNvSpPr>
            <a:spLocks noGrp="1"/>
          </p:cNvSpPr>
          <p:nvPr>
            <p:ph type="title"/>
          </p:nvPr>
        </p:nvSpPr>
        <p:spPr/>
        <p:txBody>
          <a:bodyPr/>
          <a:lstStyle/>
          <a:p>
            <a:r>
              <a:rPr lang="en-US" dirty="0" smtClean="0"/>
              <a:t>		Review Activity</a:t>
            </a:r>
            <a:endParaRPr lang="en-US"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3. On page 47 the girls build a strong fence around her new home.  Why does she need to build a fence?</a:t>
            </a:r>
          </a:p>
          <a:p>
            <a:endParaRPr lang="en-US" dirty="0" smtClean="0"/>
          </a:p>
          <a:p>
            <a:r>
              <a:rPr lang="en-US" dirty="0" smtClean="0"/>
              <a:t>4.  On page 61 I come to the word               a-n-c-e-s-t-o-r-s.  I couldn’t say it.  First I looked for a chuck I knew.  I recognized       t-o-r-s; it says </a:t>
            </a:r>
            <a:r>
              <a:rPr lang="en-US" dirty="0" err="1" smtClean="0"/>
              <a:t>tors</a:t>
            </a:r>
            <a:r>
              <a:rPr lang="en-US" dirty="0" smtClean="0"/>
              <a:t>.  I knew </a:t>
            </a:r>
            <a:r>
              <a:rPr lang="en-US" i="1" dirty="0" smtClean="0"/>
              <a:t>an</a:t>
            </a:r>
            <a:r>
              <a:rPr lang="en-US" dirty="0" smtClean="0"/>
              <a:t> was the first sound in </a:t>
            </a:r>
            <a:r>
              <a:rPr lang="en-US" i="1" dirty="0" smtClean="0"/>
              <a:t>answer</a:t>
            </a:r>
            <a:r>
              <a:rPr lang="en-US" dirty="0" smtClean="0"/>
              <a:t>; </a:t>
            </a:r>
            <a:r>
              <a:rPr lang="en-US" dirty="0" err="1" smtClean="0"/>
              <a:t>est</a:t>
            </a:r>
            <a:r>
              <a:rPr lang="en-US" dirty="0" smtClean="0"/>
              <a:t> is a sound  I also know.  I said </a:t>
            </a:r>
            <a:r>
              <a:rPr lang="en-US" i="1" dirty="0" smtClean="0"/>
              <a:t>ancestors.  </a:t>
            </a:r>
            <a:r>
              <a:rPr lang="en-US" dirty="0" smtClean="0"/>
              <a:t>I reread the sentence.  It makes sense.  </a:t>
            </a:r>
          </a:p>
          <a:p>
            <a:pPr marL="624078" indent="-514350">
              <a:buNone/>
            </a:pPr>
            <a:endParaRPr lang="en-US" dirty="0"/>
          </a:p>
        </p:txBody>
      </p:sp>
      <p:sp>
        <p:nvSpPr>
          <p:cNvPr id="3" name="Title 2"/>
          <p:cNvSpPr>
            <a:spLocks noGrp="1"/>
          </p:cNvSpPr>
          <p:nvPr>
            <p:ph type="title"/>
          </p:nvPr>
        </p:nvSpPr>
        <p:spPr/>
        <p:txBody>
          <a:bodyPr/>
          <a:lstStyle/>
          <a:p>
            <a:pPr algn="ctr"/>
            <a:r>
              <a:rPr lang="en-US" dirty="0" smtClean="0"/>
              <a:t>Review Activity</a:t>
            </a:r>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5. Why is the girl afraid of the wild dogs?</a:t>
            </a:r>
          </a:p>
          <a:p>
            <a:endParaRPr lang="en-US" dirty="0" smtClean="0"/>
          </a:p>
          <a:p>
            <a:r>
              <a:rPr lang="en-US" dirty="0" smtClean="0"/>
              <a:t>6. The girl feels very tired as she tries to return to the island in her canoe.  A swarm of dolphins comes and swims around the canoe.  They help her reach the island safely.</a:t>
            </a:r>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Review Activity</a:t>
            </a:r>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7. I read the word weapons on page 50.  I didn’t know what it meant.  I reread the sentence and I know that the girl needs to protect herself.  A weapon must be something she can use to protect herself from the wild dogs.</a:t>
            </a:r>
          </a:p>
          <a:p>
            <a:endParaRPr lang="en-US" dirty="0" smtClean="0"/>
          </a:p>
          <a:p>
            <a:r>
              <a:rPr lang="en-US" dirty="0" smtClean="0"/>
              <a:t>8. What are some of the weapons that the girl makes?</a:t>
            </a:r>
            <a:endParaRPr lang="en-US" dirty="0"/>
          </a:p>
        </p:txBody>
      </p:sp>
      <p:sp>
        <p:nvSpPr>
          <p:cNvPr id="3" name="Title 2"/>
          <p:cNvSpPr>
            <a:spLocks noGrp="1"/>
          </p:cNvSpPr>
          <p:nvPr>
            <p:ph type="title"/>
          </p:nvPr>
        </p:nvSpPr>
        <p:spPr/>
        <p:txBody>
          <a:bodyPr/>
          <a:lstStyle/>
          <a:p>
            <a:pPr algn="ctr"/>
            <a:r>
              <a:rPr lang="en-US" dirty="0" smtClean="0"/>
              <a:t>Review Activity</a:t>
            </a:r>
            <a:endParaRPr 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9.  The girl will fight with the leader of the wild dogs.</a:t>
            </a:r>
          </a:p>
          <a:p>
            <a:endParaRPr lang="en-US" dirty="0" smtClean="0"/>
          </a:p>
          <a:p>
            <a:r>
              <a:rPr lang="en-US" dirty="0" smtClean="0"/>
              <a:t>10. The girl waits for the ship to return all summer.  Once, she sees a whale and thinks it a ship.  The girl gives up hope after the first winter storm.</a:t>
            </a:r>
          </a:p>
          <a:p>
            <a:endParaRPr lang="en-US" dirty="0" smtClean="0"/>
          </a:p>
          <a:p>
            <a:r>
              <a:rPr lang="en-US" dirty="0" smtClean="0"/>
              <a:t>11. Why does the girl go to the cave where the wild dogs live?</a:t>
            </a:r>
            <a:endParaRPr lang="en-US" dirty="0"/>
          </a:p>
        </p:txBody>
      </p:sp>
      <p:sp>
        <p:nvSpPr>
          <p:cNvPr id="3" name="Title 2"/>
          <p:cNvSpPr>
            <a:spLocks noGrp="1"/>
          </p:cNvSpPr>
          <p:nvPr>
            <p:ph type="title"/>
          </p:nvPr>
        </p:nvSpPr>
        <p:spPr/>
        <p:txBody>
          <a:bodyPr/>
          <a:lstStyle/>
          <a:p>
            <a:pPr algn="ctr"/>
            <a:r>
              <a:rPr lang="en-US" dirty="0" smtClean="0"/>
              <a:t>Review Activity</a:t>
            </a:r>
            <a:endParaRPr 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Reciprocal teaching is an instructional strategy designed to help students construct meaning and apply reading skills and strategies  to all of their reading.</a:t>
            </a:r>
            <a:endParaRPr lang="en-US" dirty="0"/>
          </a:p>
        </p:txBody>
      </p:sp>
      <p:sp>
        <p:nvSpPr>
          <p:cNvPr id="2" name="Title 1"/>
          <p:cNvSpPr>
            <a:spLocks noGrp="1"/>
          </p:cNvSpPr>
          <p:nvPr>
            <p:ph type="title"/>
          </p:nvPr>
        </p:nvSpPr>
        <p:spPr/>
        <p:txBody>
          <a:bodyPr/>
          <a:lstStyle/>
          <a:p>
            <a:r>
              <a:rPr lang="en-US" dirty="0" smtClean="0"/>
              <a:t>Purpose</a:t>
            </a:r>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Reciprocal teaching is an interactive dialogue between the teacher and the students that is held in place of a teacher-lead discussion.  The teacher and students </a:t>
            </a:r>
            <a:r>
              <a:rPr lang="en-US" b="1" dirty="0" smtClean="0"/>
              <a:t>take turns being the teacher </a:t>
            </a:r>
            <a:r>
              <a:rPr lang="en-US" dirty="0" smtClean="0"/>
              <a:t>and modeling four strategies after reading a chunk of text.</a:t>
            </a:r>
          </a:p>
          <a:p>
            <a:r>
              <a:rPr lang="en-US" dirty="0" smtClean="0"/>
              <a:t>As students become more proficient at using the four strategies, the teacher drops back and allows the students to assume more independence in modeling the strategies.</a:t>
            </a:r>
            <a:endParaRPr lang="en-US" dirty="0"/>
          </a:p>
        </p:txBody>
      </p:sp>
      <p:sp>
        <p:nvSpPr>
          <p:cNvPr id="2" name="Title 1"/>
          <p:cNvSpPr>
            <a:spLocks noGrp="1"/>
          </p:cNvSpPr>
          <p:nvPr>
            <p:ph type="title"/>
          </p:nvPr>
        </p:nvSpPr>
        <p:spPr/>
        <p:txBody>
          <a:bodyPr/>
          <a:lstStyle/>
          <a:p>
            <a:r>
              <a:rPr lang="en-US" dirty="0" smtClean="0"/>
              <a:t>Description</a:t>
            </a:r>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There are four strategies used with reciprocal teaching, which research has shown to be important in helping students develop effective comprehension.  These strategies are </a:t>
            </a:r>
            <a:r>
              <a:rPr lang="en-US" b="1" dirty="0" smtClean="0"/>
              <a:t>SUMMARIZE, QUESTION, CLARIFY and PREDICT </a:t>
            </a:r>
            <a:r>
              <a:rPr lang="en-US" dirty="0" smtClean="0"/>
              <a:t>.  These strategies may be used in any order.</a:t>
            </a:r>
            <a:endParaRPr lang="en-US" dirty="0"/>
          </a:p>
        </p:txBody>
      </p:sp>
      <p:sp>
        <p:nvSpPr>
          <p:cNvPr id="2" name="Title 1"/>
          <p:cNvSpPr>
            <a:spLocks noGrp="1"/>
          </p:cNvSpPr>
          <p:nvPr>
            <p:ph type="title"/>
          </p:nvPr>
        </p:nvSpPr>
        <p:spPr/>
        <p:txBody>
          <a:bodyPr/>
          <a:lstStyle/>
          <a:p>
            <a:r>
              <a:rPr lang="en-US" dirty="0" smtClean="0"/>
              <a:t>The 4 Strategies</a:t>
            </a:r>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Student retells in his or her own words the key points of what was read.  Student should retell the story using time order words.  They should always be encouraged to name main characters, setting and what  or when the problem occurred in the story.</a:t>
            </a:r>
            <a:endParaRPr lang="en-US" dirty="0"/>
          </a:p>
        </p:txBody>
      </p:sp>
      <p:sp>
        <p:nvSpPr>
          <p:cNvPr id="2" name="Title 1"/>
          <p:cNvSpPr>
            <a:spLocks noGrp="1"/>
          </p:cNvSpPr>
          <p:nvPr>
            <p:ph type="title"/>
          </p:nvPr>
        </p:nvSpPr>
        <p:spPr/>
        <p:txBody>
          <a:bodyPr>
            <a:normAutofit/>
          </a:bodyPr>
          <a:lstStyle/>
          <a:p>
            <a:r>
              <a:rPr lang="en-US" dirty="0" smtClean="0"/>
              <a:t>SUMMARIZE</a:t>
            </a:r>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Student tell the process he or she used to clear up confusing parts or unfamiliar words in the text by:</a:t>
            </a:r>
          </a:p>
          <a:p>
            <a:r>
              <a:rPr lang="en-US" dirty="0" smtClean="0"/>
              <a:t> rereading     </a:t>
            </a:r>
          </a:p>
          <a:p>
            <a:r>
              <a:rPr lang="en-US" dirty="0" smtClean="0"/>
              <a:t>reading on</a:t>
            </a:r>
          </a:p>
          <a:p>
            <a:r>
              <a:rPr lang="en-US" dirty="0" smtClean="0"/>
              <a:t>Looking at illustrations</a:t>
            </a:r>
          </a:p>
          <a:p>
            <a:r>
              <a:rPr lang="en-US" dirty="0" smtClean="0"/>
              <a:t>Looking for word parts/chunks</a:t>
            </a:r>
          </a:p>
          <a:p>
            <a:r>
              <a:rPr lang="en-US" dirty="0" smtClean="0"/>
              <a:t>Blend sounds , etc.</a:t>
            </a:r>
          </a:p>
          <a:p>
            <a:pPr>
              <a:buNone/>
            </a:pPr>
            <a:endParaRPr lang="en-US" dirty="0" smtClean="0"/>
          </a:p>
          <a:p>
            <a:endParaRPr lang="en-US" dirty="0"/>
          </a:p>
        </p:txBody>
      </p:sp>
      <p:sp>
        <p:nvSpPr>
          <p:cNvPr id="2" name="Title 1"/>
          <p:cNvSpPr>
            <a:spLocks noGrp="1"/>
          </p:cNvSpPr>
          <p:nvPr>
            <p:ph type="title"/>
          </p:nvPr>
        </p:nvSpPr>
        <p:spPr/>
        <p:txBody>
          <a:bodyPr/>
          <a:lstStyle/>
          <a:p>
            <a:r>
              <a:rPr lang="en-US" dirty="0" smtClean="0"/>
              <a:t>CLARIFY</a:t>
            </a:r>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Student poses a question about the content of text to be answered by other classmates. They should ask questions where the answer can be found in the text and questions that can be inferred.  Using the question words:</a:t>
            </a:r>
          </a:p>
          <a:p>
            <a:r>
              <a:rPr lang="en-US" dirty="0" smtClean="0"/>
              <a:t>Who?  What?  Why?  Where?  When?  How?</a:t>
            </a:r>
          </a:p>
          <a:p>
            <a:pPr>
              <a:buNone/>
            </a:pPr>
            <a:r>
              <a:rPr lang="en-US" dirty="0" smtClean="0"/>
              <a:t>     students can use clues from the text and from their own experiences to make up questions.</a:t>
            </a:r>
          </a:p>
          <a:p>
            <a:pPr>
              <a:buNone/>
            </a:pPr>
            <a:r>
              <a:rPr lang="en-US" dirty="0" smtClean="0"/>
              <a:t> </a:t>
            </a:r>
            <a:endParaRPr lang="en-US" dirty="0"/>
          </a:p>
        </p:txBody>
      </p:sp>
      <p:sp>
        <p:nvSpPr>
          <p:cNvPr id="2" name="Title 1"/>
          <p:cNvSpPr>
            <a:spLocks noGrp="1"/>
          </p:cNvSpPr>
          <p:nvPr>
            <p:ph type="title"/>
          </p:nvPr>
        </p:nvSpPr>
        <p:spPr/>
        <p:txBody>
          <a:bodyPr/>
          <a:lstStyle/>
          <a:p>
            <a:r>
              <a:rPr lang="en-US" dirty="0" smtClean="0"/>
              <a:t>QUESTION</a:t>
            </a:r>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Student predicts what is likely to happen or be learned next.  </a:t>
            </a:r>
          </a:p>
          <a:p>
            <a:r>
              <a:rPr lang="en-US" dirty="0" smtClean="0"/>
              <a:t>I think…………….. because...</a:t>
            </a:r>
          </a:p>
          <a:p>
            <a:r>
              <a:rPr lang="en-US" dirty="0" smtClean="0"/>
              <a:t>I’ll bet…………….because…</a:t>
            </a:r>
          </a:p>
          <a:p>
            <a:r>
              <a:rPr lang="en-US" dirty="0" smtClean="0"/>
              <a:t>I suppose………..because…</a:t>
            </a:r>
          </a:p>
          <a:p>
            <a:r>
              <a:rPr lang="en-US" dirty="0" smtClean="0"/>
              <a:t>I think I will learn…</a:t>
            </a:r>
          </a:p>
          <a:p>
            <a:r>
              <a:rPr lang="en-US" dirty="0" smtClean="0"/>
              <a:t>I wonder if………..because…</a:t>
            </a:r>
          </a:p>
          <a:p>
            <a:r>
              <a:rPr lang="en-US" dirty="0" smtClean="0"/>
              <a:t>I imagine……….because…</a:t>
            </a:r>
          </a:p>
          <a:p>
            <a:endParaRPr lang="en-US" dirty="0" smtClean="0"/>
          </a:p>
          <a:p>
            <a:endParaRPr lang="en-US" dirty="0"/>
          </a:p>
        </p:txBody>
      </p:sp>
      <p:sp>
        <p:nvSpPr>
          <p:cNvPr id="2" name="Title 1"/>
          <p:cNvSpPr>
            <a:spLocks noGrp="1"/>
          </p:cNvSpPr>
          <p:nvPr>
            <p:ph type="title"/>
          </p:nvPr>
        </p:nvSpPr>
        <p:spPr/>
        <p:txBody>
          <a:bodyPr/>
          <a:lstStyle/>
          <a:p>
            <a:r>
              <a:rPr lang="en-US" dirty="0" smtClean="0"/>
              <a:t>PREDICT</a:t>
            </a:r>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four strategies – </a:t>
            </a:r>
            <a:r>
              <a:rPr lang="en-US" b="1" dirty="0" smtClean="0"/>
              <a:t>summarize, clarify, predict and question </a:t>
            </a:r>
            <a:r>
              <a:rPr lang="en-US" dirty="0" smtClean="0"/>
              <a:t>– are use over and over in any order.  </a:t>
            </a:r>
            <a:r>
              <a:rPr lang="en-US" b="1" dirty="0" smtClean="0"/>
              <a:t>Not all strategies are used after each reading.  </a:t>
            </a:r>
          </a:p>
          <a:p>
            <a:r>
              <a:rPr lang="en-US" dirty="0" smtClean="0"/>
              <a:t>The strategies should always be displayed.</a:t>
            </a:r>
          </a:p>
          <a:p>
            <a:r>
              <a:rPr lang="en-US" dirty="0" smtClean="0"/>
              <a:t>The students silently reads the first chunk of text.</a:t>
            </a:r>
          </a:p>
          <a:p>
            <a:r>
              <a:rPr lang="en-US" dirty="0" smtClean="0"/>
              <a:t>After reading, the teacher and the students take turns being teacher.  This means that the teacher or a student first models a strategy.</a:t>
            </a:r>
            <a:endParaRPr lang="en-US" dirty="0"/>
          </a:p>
        </p:txBody>
      </p:sp>
      <p:sp>
        <p:nvSpPr>
          <p:cNvPr id="2" name="Title 1"/>
          <p:cNvSpPr>
            <a:spLocks noGrp="1"/>
          </p:cNvSpPr>
          <p:nvPr>
            <p:ph type="title"/>
          </p:nvPr>
        </p:nvSpPr>
        <p:spPr/>
        <p:txBody>
          <a:bodyPr/>
          <a:lstStyle/>
          <a:p>
            <a:r>
              <a:rPr lang="en-US" dirty="0" smtClean="0"/>
              <a:t>Key Points to Remember</a:t>
            </a:r>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316</TotalTime>
  <Words>1001</Words>
  <Application>Microsoft Office PowerPoint</Application>
  <PresentationFormat>On-screen Show (4:3)</PresentationFormat>
  <Paragraphs>77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Reciprocal Teaching Strategies</vt:lpstr>
      <vt:lpstr>Purpose</vt:lpstr>
      <vt:lpstr>Description</vt:lpstr>
      <vt:lpstr>The 4 Strategies</vt:lpstr>
      <vt:lpstr>SUMMARIZE</vt:lpstr>
      <vt:lpstr>CLARIFY</vt:lpstr>
      <vt:lpstr>QUESTION</vt:lpstr>
      <vt:lpstr>PREDICT</vt:lpstr>
      <vt:lpstr>Key Points to Remember</vt:lpstr>
      <vt:lpstr>Example :sequenced  reciprocal teaching after reading</vt:lpstr>
      <vt:lpstr>cont.</vt:lpstr>
      <vt:lpstr>  Review Activity</vt:lpstr>
      <vt:lpstr>Review Activity</vt:lpstr>
      <vt:lpstr>Review Activity</vt:lpstr>
      <vt:lpstr>Review Activity</vt:lpstr>
      <vt:lpstr>Review Activity</vt:lpstr>
    </vt:vector>
  </TitlesOfParts>
  <Company>Kannapolis City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Reciprocal Teaching Strategies</dc:title>
  <dc:creator>Administrator</dc:creator>
  <cp:lastModifiedBy>KCS</cp:lastModifiedBy>
  <cp:revision>33</cp:revision>
  <dcterms:created xsi:type="dcterms:W3CDTF">2008-10-13T17:53:38Z</dcterms:created>
  <dcterms:modified xsi:type="dcterms:W3CDTF">2010-03-30T12:52:04Z</dcterms:modified>
</cp:coreProperties>
</file>